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1" r:id="rId3"/>
    <p:sldId id="257" r:id="rId4"/>
    <p:sldId id="298" r:id="rId5"/>
    <p:sldId id="300" r:id="rId6"/>
    <p:sldId id="299" r:id="rId7"/>
    <p:sldId id="275" r:id="rId8"/>
    <p:sldId id="274" r:id="rId9"/>
    <p:sldId id="273" r:id="rId10"/>
    <p:sldId id="301" r:id="rId11"/>
    <p:sldId id="305" r:id="rId12"/>
    <p:sldId id="306" r:id="rId13"/>
    <p:sldId id="307" r:id="rId14"/>
    <p:sldId id="282" r:id="rId15"/>
    <p:sldId id="304" r:id="rId16"/>
    <p:sldId id="278" r:id="rId17"/>
    <p:sldId id="284" r:id="rId18"/>
    <p:sldId id="280" r:id="rId19"/>
    <p:sldId id="283" r:id="rId20"/>
    <p:sldId id="285" r:id="rId21"/>
    <p:sldId id="286" r:id="rId22"/>
    <p:sldId id="287" r:id="rId23"/>
    <p:sldId id="288" r:id="rId24"/>
    <p:sldId id="309" r:id="rId25"/>
    <p:sldId id="310" r:id="rId26"/>
    <p:sldId id="311" r:id="rId27"/>
    <p:sldId id="289" r:id="rId28"/>
    <p:sldId id="290" r:id="rId29"/>
    <p:sldId id="296" r:id="rId30"/>
    <p:sldId id="314" r:id="rId31"/>
    <p:sldId id="295" r:id="rId32"/>
    <p:sldId id="313" r:id="rId33"/>
    <p:sldId id="291" r:id="rId34"/>
    <p:sldId id="302" r:id="rId35"/>
    <p:sldId id="303" r:id="rId36"/>
    <p:sldId id="293" r:id="rId37"/>
    <p:sldId id="294" r:id="rId38"/>
    <p:sldId id="312" r:id="rId39"/>
    <p:sldId id="29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84"/>
    <a:srgbClr val="00C479"/>
    <a:srgbClr val="CDFFE5"/>
    <a:srgbClr val="00CC66"/>
    <a:srgbClr val="008653"/>
    <a:srgbClr val="01A183"/>
    <a:srgbClr val="FBF9D3"/>
    <a:srgbClr val="FFDA65"/>
    <a:srgbClr val="B3FFD7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98" autoAdjust="0"/>
  </p:normalViewPr>
  <p:slideViewPr>
    <p:cSldViewPr>
      <p:cViewPr varScale="1">
        <p:scale>
          <a:sx n="82" d="100"/>
          <a:sy n="82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3175">
              <a:solidFill>
                <a:srgbClr val="00D684"/>
              </a:solidFill>
            </a:ln>
          </c:spPr>
          <c:dPt>
            <c:idx val="0"/>
            <c:bubble3D val="0"/>
            <c:spPr>
              <a:solidFill>
                <a:srgbClr val="00D684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B-4BE1-A396-2473D564F645}"/>
              </c:ext>
            </c:extLst>
          </c:dPt>
          <c:dPt>
            <c:idx val="1"/>
            <c:bubble3D val="0"/>
            <c:spPr>
              <a:noFill/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FAB-4BE1-A396-2473D564F6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>
                <a:solidFill>
                  <a:srgbClr val="00D684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3175">
                <a:solidFill>
                  <a:srgbClr val="00D684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66.599999999999994</c:v>
                </c:pt>
                <c:pt idx="1">
                  <c:v>33.4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AB-4BE1-A396-2473D564F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3175">
              <a:solidFill>
                <a:srgbClr val="00D684"/>
              </a:solidFill>
            </a:ln>
          </c:spPr>
          <c:dPt>
            <c:idx val="0"/>
            <c:bubble3D val="0"/>
            <c:spPr>
              <a:solidFill>
                <a:srgbClr val="00D684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57-4424-A1B8-DE5C6F58A107}"/>
              </c:ext>
            </c:extLst>
          </c:dPt>
          <c:dPt>
            <c:idx val="1"/>
            <c:bubble3D val="0"/>
            <c:spPr>
              <a:noFill/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57-4424-A1B8-DE5C6F58A1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57-4424-A1B8-DE5C6F58A1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57-4424-A1B8-DE5C6F58A10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57-4424-A1B8-DE5C6F58A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3175">
              <a:solidFill>
                <a:srgbClr val="00D684"/>
              </a:solidFill>
            </a:ln>
          </c:spPr>
          <c:dPt>
            <c:idx val="0"/>
            <c:bubble3D val="0"/>
            <c:spPr>
              <a:solidFill>
                <a:srgbClr val="00D684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B-4BE1-A396-2473D564F645}"/>
              </c:ext>
            </c:extLst>
          </c:dPt>
          <c:dPt>
            <c:idx val="1"/>
            <c:bubble3D val="0"/>
            <c:spPr>
              <a:noFill/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FAB-4BE1-A396-2473D564F6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B7-4F36-AE41-8AA1E444276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">
                <a:solidFill>
                  <a:srgbClr val="00D68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B7-4F36-AE41-8AA1E4442763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30.9</c:v>
                </c:pt>
                <c:pt idx="1">
                  <c:v>69.099999999999994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AB-4BE1-A396-2473D564F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D68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2017</c:v>
                </c:pt>
                <c:pt idx="2">
                  <c:v>2027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</c:v>
                </c:pt>
                <c:pt idx="1">
                  <c:v>22</c:v>
                </c:pt>
                <c:pt idx="2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D9-4340-B9F2-A18C809C46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2017</c:v>
                </c:pt>
                <c:pt idx="2">
                  <c:v>2027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D9-4340-B9F2-A18C809C46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2017</c:v>
                </c:pt>
                <c:pt idx="2">
                  <c:v>2027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D9-4340-B9F2-A18C809C461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66792944"/>
        <c:axId val="666793272"/>
      </c:lineChart>
      <c:catAx>
        <c:axId val="666792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793272"/>
        <c:crosses val="autoZero"/>
        <c:auto val="1"/>
        <c:lblAlgn val="ctr"/>
        <c:lblOffset val="100"/>
        <c:noMultiLvlLbl val="0"/>
      </c:catAx>
      <c:valAx>
        <c:axId val="6667932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6679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6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8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1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5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5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5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2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48D0-C554-4DF8-81C2-1ED563E1B247}" type="datetimeFigureOut">
              <a:rPr lang="ko-KR" altLang="en-US" smtClean="0"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01CB3-C3AA-44DB-A6A2-F8EC34978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138006-64E2-43FC-963B-53981E20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8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1952" y="278965"/>
            <a:ext cx="43200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SOFTWARE 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ENGINEERING</a:t>
            </a:r>
            <a:r>
              <a:rPr lang="ko-KR" altLang="en-US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3800" dirty="0">
              <a:solidFill>
                <a:schemeClr val="accent4">
                  <a:lumMod val="40000"/>
                  <a:lumOff val="6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TEAM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87FAA-1491-488A-9DA8-76EF32217102}"/>
              </a:ext>
            </a:extLst>
          </p:cNvPr>
          <p:cNvSpPr txBox="1"/>
          <p:nvPr/>
        </p:nvSpPr>
        <p:spPr>
          <a:xfrm>
            <a:off x="251953" y="4959017"/>
            <a:ext cx="3870042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소프트웨어 공학 개론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42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분반 </a:t>
            </a: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임재현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김용태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이상아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김은하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위함흔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363CF-0598-4D46-9614-F12B2FFDC685}"/>
              </a:ext>
            </a:extLst>
          </p:cNvPr>
          <p:cNvSpPr txBox="1"/>
          <p:nvPr/>
        </p:nvSpPr>
        <p:spPr>
          <a:xfrm>
            <a:off x="4121995" y="278965"/>
            <a:ext cx="5021847" cy="237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 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PROPOSAL :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DOCKING !</a:t>
            </a:r>
          </a:p>
          <a:p>
            <a:pPr>
              <a:lnSpc>
                <a:spcPts val="45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산책 커뮤니티</a:t>
            </a:r>
            <a:endParaRPr lang="en-US" altLang="ko-KR" sz="36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B385A3-2FFB-409F-874D-61A682CA0E8F}"/>
              </a:ext>
            </a:extLst>
          </p:cNvPr>
          <p:cNvCxnSpPr>
            <a:cxnSpLocks/>
          </p:cNvCxnSpPr>
          <p:nvPr/>
        </p:nvCxnSpPr>
        <p:spPr>
          <a:xfrm>
            <a:off x="251952" y="4779015"/>
            <a:ext cx="864009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F8264A-3267-42BF-95C0-2C19FBEEB3B1}"/>
              </a:ext>
            </a:extLst>
          </p:cNvPr>
          <p:cNvSpPr txBox="1"/>
          <p:nvPr/>
        </p:nvSpPr>
        <p:spPr>
          <a:xfrm>
            <a:off x="4121995" y="4959017"/>
            <a:ext cx="3870042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55955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정부의 반려동물 산업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육성 정책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8CBE39-D60B-43C2-B06D-43D643F4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E1D3F9-41FA-462D-BE54-5890DA3ED7F5}"/>
              </a:ext>
            </a:extLst>
          </p:cNvPr>
          <p:cNvSpPr/>
          <p:nvPr/>
        </p:nvSpPr>
        <p:spPr>
          <a:xfrm>
            <a:off x="2408458" y="1529875"/>
            <a:ext cx="3241794" cy="162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1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생산 및 판매업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감독 강화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E574C4-B297-4EA7-8098-7CCA211F2B86}"/>
              </a:ext>
            </a:extLst>
          </p:cNvPr>
          <p:cNvSpPr/>
          <p:nvPr/>
        </p:nvSpPr>
        <p:spPr>
          <a:xfrm>
            <a:off x="5650252" y="1529875"/>
            <a:ext cx="3241794" cy="162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관련 산업의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건강한 육성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2AE6C-F1CA-4FF3-8B51-8AF56DA307F2}"/>
              </a:ext>
            </a:extLst>
          </p:cNvPr>
          <p:cNvSpPr/>
          <p:nvPr/>
        </p:nvSpPr>
        <p:spPr>
          <a:xfrm>
            <a:off x="2408458" y="3429000"/>
            <a:ext cx="3241794" cy="162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3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성숙한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문화 정착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9E2C96-9205-42BA-86DE-990FBDDA5A3E}"/>
              </a:ext>
            </a:extLst>
          </p:cNvPr>
          <p:cNvSpPr/>
          <p:nvPr/>
        </p:nvSpPr>
        <p:spPr>
          <a:xfrm>
            <a:off x="5650252" y="3429000"/>
            <a:ext cx="3241794" cy="162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4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산업육성 인프라 구축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및 일자리 창출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CCD2B-EF81-402D-87C2-B29FA29D64D2}"/>
              </a:ext>
            </a:extLst>
          </p:cNvPr>
          <p:cNvSpPr/>
          <p:nvPr/>
        </p:nvSpPr>
        <p:spPr>
          <a:xfrm>
            <a:off x="2408457" y="5735734"/>
            <a:ext cx="6735543" cy="57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사람과 반려동물의 조화로운 공존 </a:t>
            </a:r>
            <a:r>
              <a:rPr lang="en-US" altLang="ko-KR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87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강형욱 칼럼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보듬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산책모임을 만들어 보세요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8CBE39-D60B-43C2-B06D-43D643F4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CCD2B-EF81-402D-87C2-B29FA29D64D2}"/>
              </a:ext>
            </a:extLst>
          </p:cNvPr>
          <p:cNvSpPr/>
          <p:nvPr/>
        </p:nvSpPr>
        <p:spPr>
          <a:xfrm>
            <a:off x="2408457" y="5735734"/>
            <a:ext cx="6735543" cy="57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산책모임 </a:t>
            </a:r>
            <a:r>
              <a:rPr lang="en-US" altLang="ko-KR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5238E0-B648-44AA-838C-D7EECF4982A6}"/>
              </a:ext>
            </a:extLst>
          </p:cNvPr>
          <p:cNvSpPr/>
          <p:nvPr/>
        </p:nvSpPr>
        <p:spPr>
          <a:xfrm>
            <a:off x="2408457" y="1593475"/>
            <a:ext cx="6735543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자신의 반려견을 위해 가장 좋은 것은 역시 반려인 스스로가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반려인과 함께 시간을 내어 산책하는 것이다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산책은 또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반려견의 사회화에도 도움이 된다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그런데 사람으로서는 혼자서 매일 몇 시간씩 산책을 하는 것이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쉬운 일은 아니다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그렇다면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반려인과 반려동물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더 나아가 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반려인과 반려인 및 반려동물이 공존하며 즐거운 산책 문화를 만들기 위한 방법으로는 어떤 것이 있을까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 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강형욱은 산책모임을 적극적으로 권장한다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65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강형욱 칼럼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보듬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산책모임을 만들어 보세요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8CBE39-D60B-43C2-B06D-43D643F4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5238E0-B648-44AA-838C-D7EECF4982A6}"/>
              </a:ext>
            </a:extLst>
          </p:cNvPr>
          <p:cNvSpPr/>
          <p:nvPr/>
        </p:nvSpPr>
        <p:spPr>
          <a:xfrm>
            <a:off x="2408457" y="1988984"/>
            <a:ext cx="5943585" cy="370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‘매주 한번씩 만나서 강아지를 데리고 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산책을 같이 하는 모임이 있다면 어떨까요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 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 곳에 나온 사람들은 모두 강아지 줄을 매고  천천히 걸으면서 인사도 하고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등을 돌리면서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젠틀하게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서로의 강아지에게 인사도 하는 겁니다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간식도 서로 주고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정보도 교환하고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초보맘들에게는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동아줄같은 조언도 해주고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…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얼마나 좋을까요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</a:p>
          <a:p>
            <a:pPr algn="ctr"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강아지를 처음 키우고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아무것도 모를 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... 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이렇게 주변에 강아지 산책모임이 있으면 얼마나 도움이 될까요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 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강아지들은 서로 같은 방향을 보며 걷고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쉬기도 하면서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서로의 행동에 익숙해지고 이렇게 키운 사회성은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새로운 강아지를 만났을 때 흥분을 하기보다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차분하게 인사를 하는 강아지로 클 수 있을 겁니다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.’</a:t>
            </a:r>
          </a:p>
        </p:txBody>
      </p:sp>
    </p:spTree>
    <p:extLst>
      <p:ext uri="{BB962C8B-B14F-4D97-AF65-F5344CB8AC3E}">
        <p14:creationId xmlns:p14="http://schemas.microsoft.com/office/powerpoint/2010/main" val="175096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반려견들을 위한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 모임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8CBE39-D60B-43C2-B06D-43D643F4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5238E0-B648-44AA-838C-D7EECF4982A6}"/>
              </a:ext>
            </a:extLst>
          </p:cNvPr>
          <p:cNvSpPr/>
          <p:nvPr/>
        </p:nvSpPr>
        <p:spPr>
          <a:xfrm>
            <a:off x="2408457" y="1593475"/>
            <a:ext cx="6735543" cy="20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반려인 및 반려견들에게 산책 모임이 권장된다면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 모임을 만들기 위한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작게는 산책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메이트를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매칭해주기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위한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커뮤니티가 생긴다면 어떨까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? </a:t>
            </a: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우리의 프로젝트는 그렇게 시작한다</a:t>
            </a:r>
            <a:r>
              <a:rPr lang="en-US" altLang="ko-KR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66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7A6F17-2790-4A1F-85E8-6A34D340C3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47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SYSTEM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359508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01212C-0828-467F-8881-1B2761C78F7C}"/>
              </a:ext>
            </a:extLst>
          </p:cNvPr>
          <p:cNvGrpSpPr/>
          <p:nvPr/>
        </p:nvGrpSpPr>
        <p:grpSpPr>
          <a:xfrm>
            <a:off x="3311986" y="2348989"/>
            <a:ext cx="1530017" cy="2160023"/>
            <a:chOff x="3401987" y="2348989"/>
            <a:chExt cx="1530017" cy="2160023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DEC8CB1-6366-40F1-AD1A-624364937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92" y="3429000"/>
              <a:ext cx="1080012" cy="1"/>
            </a:xfrm>
            <a:prstGeom prst="straightConnector1">
              <a:avLst/>
            </a:prstGeom>
            <a:ln w="57150">
              <a:solidFill>
                <a:srgbClr val="00D6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90379C3-D8E9-4E49-BAB0-31EA9B6B9CBE}"/>
                </a:ext>
              </a:extLst>
            </p:cNvPr>
            <p:cNvCxnSpPr>
              <a:cxnSpLocks/>
            </p:cNvCxnSpPr>
            <p:nvPr/>
          </p:nvCxnSpPr>
          <p:spPr>
            <a:xfrm>
              <a:off x="3401987" y="2348989"/>
              <a:ext cx="1530017" cy="0"/>
            </a:xfrm>
            <a:prstGeom prst="straightConnector1">
              <a:avLst/>
            </a:prstGeom>
            <a:ln w="57150">
              <a:solidFill>
                <a:srgbClr val="00D6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F0B37ED-B7FF-4868-B535-B3EDF3DF651D}"/>
                </a:ext>
              </a:extLst>
            </p:cNvPr>
            <p:cNvCxnSpPr>
              <a:cxnSpLocks/>
            </p:cNvCxnSpPr>
            <p:nvPr/>
          </p:nvCxnSpPr>
          <p:spPr>
            <a:xfrm>
              <a:off x="3401987" y="4509012"/>
              <a:ext cx="1530017" cy="0"/>
            </a:xfrm>
            <a:prstGeom prst="straightConnector1">
              <a:avLst/>
            </a:prstGeom>
            <a:ln w="57150">
              <a:solidFill>
                <a:srgbClr val="00D6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293A81AA-20B4-441E-9C7D-9A9305E29A68}"/>
              </a:ext>
            </a:extLst>
          </p:cNvPr>
          <p:cNvSpPr/>
          <p:nvPr/>
        </p:nvSpPr>
        <p:spPr>
          <a:xfrm rot="11700000">
            <a:off x="1000601" y="1823068"/>
            <a:ext cx="3192075" cy="319206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SYSTEM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5DAD3-96BD-4404-A131-9FC08DBCFCA6}"/>
              </a:ext>
            </a:extLst>
          </p:cNvPr>
          <p:cNvSpPr txBox="1"/>
          <p:nvPr/>
        </p:nvSpPr>
        <p:spPr>
          <a:xfrm>
            <a:off x="995941" y="2978995"/>
            <a:ext cx="3192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반려동물을 위한</a:t>
            </a:r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중심 앱</a:t>
            </a:r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DAD92-3B35-4C2E-84E5-F961C968E06B}"/>
              </a:ext>
            </a:extLst>
          </p:cNvPr>
          <p:cNvSpPr/>
          <p:nvPr/>
        </p:nvSpPr>
        <p:spPr>
          <a:xfrm>
            <a:off x="4955986" y="1859339"/>
            <a:ext cx="45377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반려인과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반려동물을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실제로 키우는 사람들을 고려</a:t>
            </a: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반려인들로 하여금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산책의 동기 부여를 위한 </a:t>
            </a:r>
            <a:endParaRPr lang="en-US" altLang="ko-KR" dirty="0">
              <a:solidFill>
                <a:srgbClr val="00D68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커뮤니티 형성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반려동물의 동영상 또는 사진에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인식 효과를 적용하여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아기자기하고 재미있는 영상 공유</a:t>
            </a:r>
          </a:p>
        </p:txBody>
      </p:sp>
    </p:spTree>
    <p:extLst>
      <p:ext uri="{BB962C8B-B14F-4D97-AF65-F5344CB8AC3E}">
        <p14:creationId xmlns:p14="http://schemas.microsoft.com/office/powerpoint/2010/main" val="151519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01212C-0828-467F-8881-1B2761C78F7C}"/>
              </a:ext>
            </a:extLst>
          </p:cNvPr>
          <p:cNvGrpSpPr/>
          <p:nvPr/>
        </p:nvGrpSpPr>
        <p:grpSpPr>
          <a:xfrm>
            <a:off x="3311986" y="2348989"/>
            <a:ext cx="1530017" cy="2160023"/>
            <a:chOff x="3401987" y="2348989"/>
            <a:chExt cx="1530017" cy="2160023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DEC8CB1-6366-40F1-AD1A-624364937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92" y="3429000"/>
              <a:ext cx="1080012" cy="1"/>
            </a:xfrm>
            <a:prstGeom prst="straightConnector1">
              <a:avLst/>
            </a:prstGeom>
            <a:ln w="57150">
              <a:solidFill>
                <a:srgbClr val="00D6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90379C3-D8E9-4E49-BAB0-31EA9B6B9CBE}"/>
                </a:ext>
              </a:extLst>
            </p:cNvPr>
            <p:cNvCxnSpPr>
              <a:cxnSpLocks/>
            </p:cNvCxnSpPr>
            <p:nvPr/>
          </p:nvCxnSpPr>
          <p:spPr>
            <a:xfrm>
              <a:off x="3401987" y="2348989"/>
              <a:ext cx="1530017" cy="0"/>
            </a:xfrm>
            <a:prstGeom prst="straightConnector1">
              <a:avLst/>
            </a:prstGeom>
            <a:ln w="57150">
              <a:solidFill>
                <a:srgbClr val="00D6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F0B37ED-B7FF-4868-B535-B3EDF3DF651D}"/>
                </a:ext>
              </a:extLst>
            </p:cNvPr>
            <p:cNvCxnSpPr>
              <a:cxnSpLocks/>
            </p:cNvCxnSpPr>
            <p:nvPr/>
          </p:nvCxnSpPr>
          <p:spPr>
            <a:xfrm>
              <a:off x="3401987" y="4509012"/>
              <a:ext cx="1530017" cy="0"/>
            </a:xfrm>
            <a:prstGeom prst="straightConnector1">
              <a:avLst/>
            </a:prstGeom>
            <a:ln w="57150">
              <a:solidFill>
                <a:srgbClr val="00D6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293A81AA-20B4-441E-9C7D-9A9305E29A68}"/>
              </a:ext>
            </a:extLst>
          </p:cNvPr>
          <p:cNvSpPr/>
          <p:nvPr/>
        </p:nvSpPr>
        <p:spPr>
          <a:xfrm rot="11700000">
            <a:off x="1000601" y="1823068"/>
            <a:ext cx="3192075" cy="319206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SYSTEM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5DAD3-96BD-4404-A131-9FC08DBCFCA6}"/>
              </a:ext>
            </a:extLst>
          </p:cNvPr>
          <p:cNvSpPr txBox="1"/>
          <p:nvPr/>
        </p:nvSpPr>
        <p:spPr>
          <a:xfrm>
            <a:off x="995941" y="2978995"/>
            <a:ext cx="3192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반려동물을 위한</a:t>
            </a:r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중심 앱</a:t>
            </a:r>
            <a:r>
              <a:rPr lang="en-US" altLang="ko-KR" sz="2800" dirty="0"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DAD92-3B35-4C2E-84E5-F961C968E06B}"/>
              </a:ext>
            </a:extLst>
          </p:cNvPr>
          <p:cNvSpPr/>
          <p:nvPr/>
        </p:nvSpPr>
        <p:spPr>
          <a:xfrm>
            <a:off x="4955986" y="1859339"/>
            <a:ext cx="45377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반려동물들에게는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같은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반려동물들과의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커뮤니티를 형성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사회성 증진 도움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 시 주의해야 할 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산책하기 좋은 날 등 알려줌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반려동물의</a:t>
            </a:r>
            <a:r>
              <a:rPr lang="ko-KR" altLang="en-US" dirty="0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 err="1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카밍</a:t>
            </a:r>
            <a:r>
              <a:rPr lang="ko-KR" altLang="en-US" dirty="0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시그널에 대한 정보 제공</a:t>
            </a: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목줄에 </a:t>
            </a:r>
            <a:r>
              <a:rPr lang="ko-KR" altLang="en-US" dirty="0">
                <a:solidFill>
                  <a:srgbClr val="00D68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스마트밴드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등을 적용시켜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반려동물의 상태 알려주는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하드웨어와 어플 연동</a:t>
            </a: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94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7A6F17-2790-4A1F-85E8-6A34D340C3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47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RELATED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53067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페밀리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(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Pamily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RELATED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SERVICES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18B3C-B721-4D16-9947-C3A1EF1514A0}"/>
              </a:ext>
            </a:extLst>
          </p:cNvPr>
          <p:cNvSpPr/>
          <p:nvPr/>
        </p:nvSpPr>
        <p:spPr>
          <a:xfrm>
            <a:off x="2408457" y="5109787"/>
            <a:ext cx="6735543" cy="1469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미국의 경우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도그워킹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업체만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만개 이상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관련 매출만 약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조원의 시장 형성</a:t>
            </a: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국제도그워커자격증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도그워킹이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활성화된 남미 쪽</a:t>
            </a: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노견에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대한 전문적인 서비스 준비 예정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F2C4-4387-4757-8202-B56150C63AE6}"/>
              </a:ext>
            </a:extLst>
          </p:cNvPr>
          <p:cNvSpPr txBox="1"/>
          <p:nvPr/>
        </p:nvSpPr>
        <p:spPr>
          <a:xfrm>
            <a:off x="2404140" y="4544228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페밀리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Pamily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의 김선준 대표 인터뷰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A0C49-F8CF-422D-A805-CF08AFF68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" b="34021"/>
          <a:stretch/>
        </p:blipFill>
        <p:spPr>
          <a:xfrm>
            <a:off x="2411976" y="1266861"/>
            <a:ext cx="6483589" cy="31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99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D7D77D-397C-4BDF-A407-E9211F006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/>
          <a:stretch/>
        </p:blipFill>
        <p:spPr>
          <a:xfrm>
            <a:off x="2411976" y="1268976"/>
            <a:ext cx="6469933" cy="3315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웹기반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펫시팅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서비스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도그메이트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RELATED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SERVICES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18B3C-B721-4D16-9947-C3A1EF1514A0}"/>
              </a:ext>
            </a:extLst>
          </p:cNvPr>
          <p:cNvSpPr/>
          <p:nvPr/>
        </p:nvSpPr>
        <p:spPr>
          <a:xfrm>
            <a:off x="2423303" y="4689014"/>
            <a:ext cx="6735543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방문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펫시터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펫시터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집에 맡기기 등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450096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기존 펫 커뮤니티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RELATED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F2C4-4387-4757-8202-B56150C63AE6}"/>
              </a:ext>
            </a:extLst>
          </p:cNvPr>
          <p:cNvSpPr txBox="1"/>
          <p:nvPr/>
        </p:nvSpPr>
        <p:spPr>
          <a:xfrm>
            <a:off x="249314" y="4869016"/>
            <a:ext cx="288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비마이펫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C06803-FF4F-4690-BF2C-6BC78A2ED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2618995"/>
            <a:ext cx="2660295" cy="1620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6792F1-C522-48EC-8BFF-817202A46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19" y="3004845"/>
            <a:ext cx="2248879" cy="105416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D677EE-4A5D-4981-ACE8-A4F427EF8439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B4855A-563D-4E8E-93BF-158140E6926C}"/>
              </a:ext>
            </a:extLst>
          </p:cNvPr>
          <p:cNvSpPr txBox="1"/>
          <p:nvPr/>
        </p:nvSpPr>
        <p:spPr>
          <a:xfrm>
            <a:off x="6012016" y="4869016"/>
            <a:ext cx="288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윌펫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04F05-8172-4856-8530-027CD8EF1020}"/>
              </a:ext>
            </a:extLst>
          </p:cNvPr>
          <p:cNvSpPr txBox="1"/>
          <p:nvPr/>
        </p:nvSpPr>
        <p:spPr>
          <a:xfrm>
            <a:off x="3131985" y="4869016"/>
            <a:ext cx="288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노트펫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4529B7-D490-48A8-8F8F-0918283FB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01" y="3047847"/>
            <a:ext cx="2158730" cy="7873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B7E50D-8EEE-486C-882A-447F7A028096}"/>
              </a:ext>
            </a:extLst>
          </p:cNvPr>
          <p:cNvSpPr/>
          <p:nvPr/>
        </p:nvSpPr>
        <p:spPr>
          <a:xfrm>
            <a:off x="6012016" y="5286646"/>
            <a:ext cx="2881793" cy="90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‘반려동물 지식 커뮤니티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DCE1F7-39E0-4B68-A6CE-9A8A4636624B}"/>
              </a:ext>
            </a:extLst>
          </p:cNvPr>
          <p:cNvSpPr/>
          <p:nvPr/>
        </p:nvSpPr>
        <p:spPr>
          <a:xfrm>
            <a:off x="3132370" y="5286646"/>
            <a:ext cx="2881793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 뉴스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5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기존 펫 커뮤니티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RELATED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F2C4-4387-4757-8202-B56150C63AE6}"/>
              </a:ext>
            </a:extLst>
          </p:cNvPr>
          <p:cNvSpPr txBox="1"/>
          <p:nvPr/>
        </p:nvSpPr>
        <p:spPr>
          <a:xfrm>
            <a:off x="249314" y="4869016"/>
            <a:ext cx="288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올라펫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D677EE-4A5D-4981-ACE8-A4F427EF8439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604F05-8172-4856-8530-027CD8EF1020}"/>
              </a:ext>
            </a:extLst>
          </p:cNvPr>
          <p:cNvSpPr txBox="1"/>
          <p:nvPr/>
        </p:nvSpPr>
        <p:spPr>
          <a:xfrm>
            <a:off x="3131985" y="4869016"/>
            <a:ext cx="5760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블록펫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DCE1F7-39E0-4B68-A6CE-9A8A4636624B}"/>
              </a:ext>
            </a:extLst>
          </p:cNvPr>
          <p:cNvSpPr/>
          <p:nvPr/>
        </p:nvSpPr>
        <p:spPr>
          <a:xfrm>
            <a:off x="3132370" y="5286646"/>
            <a:ext cx="5759677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출시 예정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12EA46-8CEB-4258-BAF9-11262615274F}"/>
              </a:ext>
            </a:extLst>
          </p:cNvPr>
          <p:cNvSpPr/>
          <p:nvPr/>
        </p:nvSpPr>
        <p:spPr>
          <a:xfrm>
            <a:off x="249314" y="5286646"/>
            <a:ext cx="2881793" cy="90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반려동물을 위한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토탈 플랫폼 ‘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올라펫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</a:t>
            </a:r>
          </a:p>
          <a:p>
            <a:pPr algn="ctr">
              <a:lnSpc>
                <a:spcPct val="130000"/>
              </a:lnSpc>
            </a:pP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CEC9A9-4971-4C5A-82FB-8A7F77D8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" y="2127632"/>
            <a:ext cx="2268688" cy="24592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1DEEFD-67B9-45BA-870A-F39E34786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5" b="8462"/>
          <a:stretch/>
        </p:blipFill>
        <p:spPr>
          <a:xfrm>
            <a:off x="3131105" y="2315065"/>
            <a:ext cx="5760942" cy="19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7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7A6F17-2790-4A1F-85E8-6A34D340C3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47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TECHNICAL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11877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4CC6BF-20C3-407A-AC08-2D066DA8A6F9}"/>
              </a:ext>
            </a:extLst>
          </p:cNvPr>
          <p:cNvSpPr/>
          <p:nvPr/>
        </p:nvSpPr>
        <p:spPr>
          <a:xfrm>
            <a:off x="2411977" y="3609002"/>
            <a:ext cx="6475751" cy="14400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D68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Front End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TECHNICAL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BACKGROUND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18B3C-B721-4D16-9947-C3A1EF1514A0}"/>
              </a:ext>
            </a:extLst>
          </p:cNvPr>
          <p:cNvSpPr/>
          <p:nvPr/>
        </p:nvSpPr>
        <p:spPr>
          <a:xfrm>
            <a:off x="2408457" y="5586833"/>
            <a:ext cx="6735543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카메라 효과를 위한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OpenGL ES (Embedded system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위한 그래픽스 라이브러리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F2C4-4387-4757-8202-B56150C63AE6}"/>
              </a:ext>
            </a:extLst>
          </p:cNvPr>
          <p:cNvSpPr txBox="1"/>
          <p:nvPr/>
        </p:nvSpPr>
        <p:spPr>
          <a:xfrm>
            <a:off x="2411976" y="2798993"/>
            <a:ext cx="648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Android studio &amp; Android API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026" name="Picture 2" descr="https://lh5.googleusercontent.com/0tpCGLitf6t2fwuek1UxAZFVa4E8kBuHCMepgc-qb4gIe9ZTEHShDYUui0re6ESKZ0wzbimWPbMpX-2qlq-lzRtQKdD0yuR_sZvPSqYUbUlsASGWBcp6A8km8R6M01Mxig9APjcT">
            <a:extLst>
              <a:ext uri="{FF2B5EF4-FFF2-40B4-BE49-F238E27FC236}">
                <a16:creationId xmlns:a16="http://schemas.microsoft.com/office/drawing/2014/main" id="{0CA03299-9A92-4140-9AE0-41968451F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4" b="18991"/>
          <a:stretch/>
        </p:blipFill>
        <p:spPr bwMode="auto">
          <a:xfrm>
            <a:off x="2404139" y="1268975"/>
            <a:ext cx="6483589" cy="14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pboBDtOPGt7uH9YlLFaiBCE5wZFj0--d6FLUY3KkYDPoUvOPi-UsnkYNnnmYVYu3GUYfOVXhiFLuckNyF7iI5AvEB2im1LG7j6dG6TnwkeiCLbasYnJ8dt0yNNbZsj3TWt8rd5Em">
            <a:extLst>
              <a:ext uri="{FF2B5EF4-FFF2-40B4-BE49-F238E27FC236}">
                <a16:creationId xmlns:a16="http://schemas.microsoft.com/office/drawing/2014/main" id="{ABCE85B6-C3E9-43E4-A222-B64513A20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90" y="3747573"/>
            <a:ext cx="3700889" cy="11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601EA-08C8-4AE5-84AF-0DC41878198C}"/>
              </a:ext>
            </a:extLst>
          </p:cNvPr>
          <p:cNvSpPr txBox="1"/>
          <p:nvPr/>
        </p:nvSpPr>
        <p:spPr>
          <a:xfrm>
            <a:off x="2411976" y="5139019"/>
            <a:ext cx="648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OpenGL ES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84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Back End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TECHNICAL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BACKGROUND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18B3C-B721-4D16-9947-C3A1EF1514A0}"/>
              </a:ext>
            </a:extLst>
          </p:cNvPr>
          <p:cNvSpPr/>
          <p:nvPr/>
        </p:nvSpPr>
        <p:spPr>
          <a:xfrm>
            <a:off x="2408457" y="4870005"/>
            <a:ext cx="3243555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 날씨 정보를 위한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OpenWeatherMap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API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601EA-08C8-4AE5-84AF-0DC41878198C}"/>
              </a:ext>
            </a:extLst>
          </p:cNvPr>
          <p:cNvSpPr txBox="1"/>
          <p:nvPr/>
        </p:nvSpPr>
        <p:spPr>
          <a:xfrm>
            <a:off x="2411977" y="4466715"/>
            <a:ext cx="333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OpenWeatherMap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API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050" name="Picture 2" descr="https://lh6.googleusercontent.com/Qccb757WgFbTWxgdF-IVAyLn1jwMHkReNjEUNaslZoFp7eqQAWKw6DQJjnqBfxVSgNF6DQt7sUBML2unl0C2evGIiJFzKjwNj1rAtR61rMAdgur4QYJB_3LSDC6bkrPnipGavCvt">
            <a:extLst>
              <a:ext uri="{FF2B5EF4-FFF2-40B4-BE49-F238E27FC236}">
                <a16:creationId xmlns:a16="http://schemas.microsoft.com/office/drawing/2014/main" id="{6979E947-3F06-4DE4-818C-E9B5DFFF8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79" y="1268976"/>
            <a:ext cx="2886429" cy="2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mSZi8U98-bkjxf6ToXwbtG6ifbimzECIyfEgjsgGFhhLiaC2eTw5uCQEhu549TRpd7eA8BEf3VZSDTht6U6gqdEr7vwnvqqppKEcgK-eixhUydJGO53Sfu-jfcmGRnUUZolilxrz">
            <a:extLst>
              <a:ext uri="{FF2B5EF4-FFF2-40B4-BE49-F238E27FC236}">
                <a16:creationId xmlns:a16="http://schemas.microsoft.com/office/drawing/2014/main" id="{9D867275-51C4-4D12-B8B2-FF2B6A02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4" y="1805474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789BC-2367-4612-923B-A6A589477ACC}"/>
              </a:ext>
            </a:extLst>
          </p:cNvPr>
          <p:cNvSpPr txBox="1"/>
          <p:nvPr/>
        </p:nvSpPr>
        <p:spPr>
          <a:xfrm>
            <a:off x="5742013" y="4466715"/>
            <a:ext cx="333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DB 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Mysql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091CD1-3C6A-4962-BFB6-CD079DC32108}"/>
              </a:ext>
            </a:extLst>
          </p:cNvPr>
          <p:cNvSpPr/>
          <p:nvPr/>
        </p:nvSpPr>
        <p:spPr>
          <a:xfrm>
            <a:off x="5742013" y="4870005"/>
            <a:ext cx="3243555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산책메이트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정보를 위한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DB 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Mysql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35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Back End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TECHNICAL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601EA-08C8-4AE5-84AF-0DC41878198C}"/>
              </a:ext>
            </a:extLst>
          </p:cNvPr>
          <p:cNvSpPr txBox="1"/>
          <p:nvPr/>
        </p:nvSpPr>
        <p:spPr>
          <a:xfrm>
            <a:off x="2411977" y="4466715"/>
            <a:ext cx="333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Node.js or PHP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789BC-2367-4612-923B-A6A589477ACC}"/>
              </a:ext>
            </a:extLst>
          </p:cNvPr>
          <p:cNvSpPr txBox="1"/>
          <p:nvPr/>
        </p:nvSpPr>
        <p:spPr>
          <a:xfrm>
            <a:off x="5742013" y="4466715"/>
            <a:ext cx="333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Amazon AWS 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EC2 for hosting</a:t>
            </a:r>
          </a:p>
        </p:txBody>
      </p:sp>
      <p:pic>
        <p:nvPicPr>
          <p:cNvPr id="3074" name="Picture 2" descr="https://lh3.googleusercontent.com/0_JWwcsRJ2ae6oEjSXvDEqfnYvo70cjXXk4X0rSSC6U-1yQUd9vU0_Ok6ne2lMv5Y-DpKDAnzNKEB1Zb9TDkcKIhwo09oxjtjfGeBrRnv-WICjpCVA58B05zxXpZUtApHrH23AEx">
            <a:extLst>
              <a:ext uri="{FF2B5EF4-FFF2-40B4-BE49-F238E27FC236}">
                <a16:creationId xmlns:a16="http://schemas.microsoft.com/office/drawing/2014/main" id="{1FAE49C0-E152-4F05-BFFE-C4CAA8CE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79" y="2058155"/>
            <a:ext cx="2886429" cy="17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3BlK3Q3UmG2cQYkH_8n-lAT9iCXx-0XcBZY6is5K7maFSAg0xemWJElvEJ0MbHzIHf4KWmMUKDnS1ZQCKn2fEz7GmhC8m3TvE_XHcq9GSma_3Lb3igbykHDUXQz27vct7N7nEpyn">
            <a:extLst>
              <a:ext uri="{FF2B5EF4-FFF2-40B4-BE49-F238E27FC236}">
                <a16:creationId xmlns:a16="http://schemas.microsoft.com/office/drawing/2014/main" id="{6C8955AB-B02B-41A5-9C8E-34AE3D1E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13" y="1898983"/>
            <a:ext cx="3150034" cy="18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D62D62-ED98-429D-BC6B-5409191466C0}"/>
              </a:ext>
            </a:extLst>
          </p:cNvPr>
          <p:cNvSpPr/>
          <p:nvPr/>
        </p:nvSpPr>
        <p:spPr>
          <a:xfrm>
            <a:off x="2408457" y="4870005"/>
            <a:ext cx="3243555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Server Development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위한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Node.js or PHP</a:t>
            </a:r>
          </a:p>
        </p:txBody>
      </p:sp>
    </p:spTree>
    <p:extLst>
      <p:ext uri="{BB962C8B-B14F-4D97-AF65-F5344CB8AC3E}">
        <p14:creationId xmlns:p14="http://schemas.microsoft.com/office/powerpoint/2010/main" val="262337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Back End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TECHNICAL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601EA-08C8-4AE5-84AF-0DC41878198C}"/>
              </a:ext>
            </a:extLst>
          </p:cNvPr>
          <p:cNvSpPr txBox="1"/>
          <p:nvPr/>
        </p:nvSpPr>
        <p:spPr>
          <a:xfrm>
            <a:off x="2411977" y="4466715"/>
            <a:ext cx="333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OpenPose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789BC-2367-4612-923B-A6A589477ACC}"/>
              </a:ext>
            </a:extLst>
          </p:cNvPr>
          <p:cNvSpPr txBox="1"/>
          <p:nvPr/>
        </p:nvSpPr>
        <p:spPr>
          <a:xfrm>
            <a:off x="5742013" y="4466715"/>
            <a:ext cx="333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Google Map API</a:t>
            </a:r>
          </a:p>
        </p:txBody>
      </p:sp>
      <p:pic>
        <p:nvPicPr>
          <p:cNvPr id="4098" name="Picture 2" descr="https://lh4.googleusercontent.com/LnuUKnQ2N-9dXmKUpQXAGIKmq5BL8Xp75vb4SMOUo0ZKSdJ9KnGO1sR5zuU51zXiyDftdjpA6GJCtey8_cXSKEvb4xAO8n0YyBS4lHprHN35SUDzpTYbv5N6ALB9VwjeFh8BWsbS">
            <a:extLst>
              <a:ext uri="{FF2B5EF4-FFF2-40B4-BE49-F238E27FC236}">
                <a16:creationId xmlns:a16="http://schemas.microsoft.com/office/drawing/2014/main" id="{5B78EBC0-C7A0-4611-B564-26629946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457" y="1420855"/>
            <a:ext cx="2908155" cy="29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YEsYcQZDuCGilUTATTA9IstauET72xR9qrqtn5ZzZHfP7Q_0ROaAO-ovO5qMHQfHI-vs2XSawe2AQZ6TB2mF2rN-YVIPhYYPC-XgvMAXwIMHR8tETQ9bC6SYmUy_BcZsgxhcZFJq">
            <a:extLst>
              <a:ext uri="{FF2B5EF4-FFF2-40B4-BE49-F238E27FC236}">
                <a16:creationId xmlns:a16="http://schemas.microsoft.com/office/drawing/2014/main" id="{18FAD0F3-3B60-4377-AABC-F5C38AB1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12" y="1113079"/>
            <a:ext cx="3330036" cy="32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AB1A49-3275-4D1E-A4F6-43757B62315A}"/>
              </a:ext>
            </a:extLst>
          </p:cNvPr>
          <p:cNvSpPr/>
          <p:nvPr/>
        </p:nvSpPr>
        <p:spPr>
          <a:xfrm>
            <a:off x="2408457" y="4870005"/>
            <a:ext cx="3243555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 모션 인식을 위한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OpenPose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라이브러리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-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오픈 소스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961A7A-4577-41F6-92BB-56302FA15623}"/>
              </a:ext>
            </a:extLst>
          </p:cNvPr>
          <p:cNvSpPr/>
          <p:nvPr/>
        </p:nvSpPr>
        <p:spPr>
          <a:xfrm>
            <a:off x="5742013" y="4870005"/>
            <a:ext cx="3243555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조깅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트래킹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Google Map API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6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7A6F17-2790-4A1F-85E8-6A34D340C3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47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1953" y="2997532"/>
            <a:ext cx="432004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402480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메인 화면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142D7-111A-4B96-819C-4A426909D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48" y="1266272"/>
            <a:ext cx="2430026" cy="50568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3E251D-1341-43F6-89AA-17244D5DB2A7}"/>
              </a:ext>
            </a:extLst>
          </p:cNvPr>
          <p:cNvSpPr/>
          <p:nvPr/>
        </p:nvSpPr>
        <p:spPr>
          <a:xfrm>
            <a:off x="5292008" y="2978995"/>
            <a:ext cx="3243555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화면에 커뮤니티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피드를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띄워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접근성을 높임</a:t>
            </a:r>
          </a:p>
        </p:txBody>
      </p:sp>
    </p:spTree>
    <p:extLst>
      <p:ext uri="{BB962C8B-B14F-4D97-AF65-F5344CB8AC3E}">
        <p14:creationId xmlns:p14="http://schemas.microsoft.com/office/powerpoint/2010/main" val="2661656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조깅 메뉴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3F51F-03F6-4333-A8B8-ABCD65C99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57" y="1268976"/>
            <a:ext cx="2433546" cy="50641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C07F30-B07A-4149-A7C0-A5BDBA606E83}"/>
              </a:ext>
            </a:extLst>
          </p:cNvPr>
          <p:cNvSpPr/>
          <p:nvPr/>
        </p:nvSpPr>
        <p:spPr>
          <a:xfrm>
            <a:off x="5292008" y="3429000"/>
            <a:ext cx="3243555" cy="1469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반려동물과 지금까지 운동해왔던 기록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오늘의 운동 시간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운동량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거리 등 기록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운동 코스 기록</a:t>
            </a:r>
          </a:p>
        </p:txBody>
      </p:sp>
    </p:spTree>
    <p:extLst>
      <p:ext uri="{BB962C8B-B14F-4D97-AF65-F5344CB8AC3E}">
        <p14:creationId xmlns:p14="http://schemas.microsoft.com/office/powerpoint/2010/main" val="48967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CE127-65BC-437B-A371-5182744673CA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03DB12-D1D0-4908-B902-07464927F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3" t="49407"/>
          <a:stretch/>
        </p:blipFill>
        <p:spPr>
          <a:xfrm>
            <a:off x="280308" y="1266508"/>
            <a:ext cx="2404562" cy="3158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8AEE1B-5DB5-44F4-BED1-DD2F0FDF2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6" t="13368" r="30055" b="22036"/>
          <a:stretch/>
        </p:blipFill>
        <p:spPr>
          <a:xfrm>
            <a:off x="6488418" y="1266509"/>
            <a:ext cx="2426349" cy="21624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6E7090-81B3-4483-BB4D-0FCA06078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/>
          <a:stretch/>
        </p:blipFill>
        <p:spPr>
          <a:xfrm>
            <a:off x="2771980" y="1266508"/>
            <a:ext cx="3600040" cy="5040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E5D660-0DC3-4FB8-9015-07D06DBE0B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8" t="20472" r="-1" b="19274"/>
          <a:stretch/>
        </p:blipFill>
        <p:spPr>
          <a:xfrm>
            <a:off x="6488418" y="3519002"/>
            <a:ext cx="2426349" cy="27850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8EC3AC-CF13-4665-B90F-8B7D23A6F2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0" t="8838" r="38425" b="41137"/>
          <a:stretch/>
        </p:blipFill>
        <p:spPr>
          <a:xfrm>
            <a:off x="280308" y="4506477"/>
            <a:ext cx="2403629" cy="1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산책메이트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매칭 메뉴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AF946F-DD73-401F-8641-A08B95782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57" y="1268976"/>
            <a:ext cx="2433546" cy="50641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084ECA-30AC-45B5-A886-5716A1953B46}"/>
              </a:ext>
            </a:extLst>
          </p:cNvPr>
          <p:cNvSpPr/>
          <p:nvPr/>
        </p:nvSpPr>
        <p:spPr>
          <a:xfrm>
            <a:off x="5292008" y="2078985"/>
            <a:ext cx="3243555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산책모임 형성 유도</a:t>
            </a:r>
          </a:p>
        </p:txBody>
      </p:sp>
    </p:spTree>
    <p:extLst>
      <p:ext uri="{BB962C8B-B14F-4D97-AF65-F5344CB8AC3E}">
        <p14:creationId xmlns:p14="http://schemas.microsoft.com/office/powerpoint/2010/main" val="1418285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8FF346-14C8-4AAD-9C52-0F9718ADC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1" y="1266271"/>
            <a:ext cx="2430026" cy="505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커뮤니티 메뉴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EAD79A-B811-4981-9E31-69A926957965}"/>
              </a:ext>
            </a:extLst>
          </p:cNvPr>
          <p:cNvSpPr/>
          <p:nvPr/>
        </p:nvSpPr>
        <p:spPr>
          <a:xfrm>
            <a:off x="5292008" y="2078985"/>
            <a:ext cx="3243555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지역별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견종별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운동 시간대별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커뮤니티 플랫폼 제공</a:t>
            </a:r>
          </a:p>
        </p:txBody>
      </p:sp>
    </p:spTree>
    <p:extLst>
      <p:ext uri="{BB962C8B-B14F-4D97-AF65-F5344CB8AC3E}">
        <p14:creationId xmlns:p14="http://schemas.microsoft.com/office/powerpoint/2010/main" val="257631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493C53-B43D-4C70-ADED-5DB35381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57" y="1266271"/>
            <a:ext cx="2430026" cy="505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카메라 메뉴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E395AF-56FE-4462-9EE0-FE1BB5A58CFF}"/>
              </a:ext>
            </a:extLst>
          </p:cNvPr>
          <p:cNvSpPr/>
          <p:nvPr/>
        </p:nvSpPr>
        <p:spPr>
          <a:xfrm>
            <a:off x="5292008" y="3429000"/>
            <a:ext cx="3243555" cy="2029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운동하는 반려견의 영상을 찍을 수 있고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영상에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SNOW camera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처럼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효과를 입힐 수 있는 기능 제공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도킹의 커뮤니티나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외부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SNS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업로드하도록 유도하여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산책에 대한 동기부여가 되도록</a:t>
            </a:r>
          </a:p>
        </p:txBody>
      </p:sp>
    </p:spTree>
    <p:extLst>
      <p:ext uri="{BB962C8B-B14F-4D97-AF65-F5344CB8AC3E}">
        <p14:creationId xmlns:p14="http://schemas.microsoft.com/office/powerpoint/2010/main" val="255852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7A6F17-2790-4A1F-85E8-6A34D340C3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47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EXPECTANCY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360414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SYSTEM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OBJECTIVE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D705CB-1E14-479E-B113-1F667F319BB9}"/>
              </a:ext>
            </a:extLst>
          </p:cNvPr>
          <p:cNvSpPr/>
          <p:nvPr/>
        </p:nvSpPr>
        <p:spPr>
          <a:xfrm>
            <a:off x="2411978" y="548969"/>
            <a:ext cx="2790030" cy="2790030"/>
          </a:xfrm>
          <a:prstGeom prst="ellipse">
            <a:avLst/>
          </a:prstGeom>
          <a:solidFill>
            <a:schemeClr val="bg1"/>
          </a:solidFill>
          <a:ln>
            <a:solidFill>
              <a:srgbClr val="00D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산책의 </a:t>
            </a:r>
            <a:endParaRPr lang="en-US" altLang="ko-KR" sz="2800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동기 부여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4A7727-4B5B-4710-A75D-5F7882D94B1F}"/>
              </a:ext>
            </a:extLst>
          </p:cNvPr>
          <p:cNvSpPr/>
          <p:nvPr/>
        </p:nvSpPr>
        <p:spPr>
          <a:xfrm>
            <a:off x="2411978" y="3519001"/>
            <a:ext cx="2790030" cy="2790030"/>
          </a:xfrm>
          <a:prstGeom prst="ellipse">
            <a:avLst/>
          </a:prstGeom>
          <a:solidFill>
            <a:schemeClr val="bg1"/>
          </a:solidFill>
          <a:ln>
            <a:solidFill>
              <a:srgbClr val="00D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반려동물의</a:t>
            </a:r>
            <a:endParaRPr lang="en-US" altLang="ko-KR" sz="2800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사회성 증진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61B046-43DC-4D08-BE52-2C09981B6384}"/>
              </a:ext>
            </a:extLst>
          </p:cNvPr>
          <p:cNvSpPr/>
          <p:nvPr/>
        </p:nvSpPr>
        <p:spPr>
          <a:xfrm>
            <a:off x="5382009" y="548969"/>
            <a:ext cx="2790030" cy="2790030"/>
          </a:xfrm>
          <a:prstGeom prst="ellipse">
            <a:avLst/>
          </a:prstGeom>
          <a:solidFill>
            <a:schemeClr val="bg1"/>
          </a:solidFill>
          <a:ln>
            <a:solidFill>
              <a:srgbClr val="00D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반려인들의 </a:t>
            </a:r>
            <a:endParaRPr lang="en-US" altLang="ko-KR" sz="2800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정보 공유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C270AA-D7A4-4119-B4F1-8423148CC460}"/>
              </a:ext>
            </a:extLst>
          </p:cNvPr>
          <p:cNvSpPr/>
          <p:nvPr/>
        </p:nvSpPr>
        <p:spPr>
          <a:xfrm>
            <a:off x="5382009" y="3519001"/>
            <a:ext cx="2790030" cy="2790030"/>
          </a:xfrm>
          <a:prstGeom prst="ellipse">
            <a:avLst/>
          </a:prstGeom>
          <a:solidFill>
            <a:schemeClr val="bg1"/>
          </a:solidFill>
          <a:ln>
            <a:solidFill>
              <a:srgbClr val="00D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반려동물의 </a:t>
            </a:r>
            <a:r>
              <a:rPr lang="ko-KR" altLang="en-US" sz="24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문제행동 해소</a:t>
            </a:r>
            <a:endParaRPr lang="ko-KR" altLang="en-US" sz="2600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990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SYSTEM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OBJECTIVE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C2EDC3-8347-4E56-A11B-1683A1C67AF7}"/>
              </a:ext>
            </a:extLst>
          </p:cNvPr>
          <p:cNvSpPr/>
          <p:nvPr/>
        </p:nvSpPr>
        <p:spPr>
          <a:xfrm>
            <a:off x="230649" y="2625286"/>
            <a:ext cx="6735543" cy="160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반려동물의 커뮤니티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반려인의 커뮤니티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사람과 반려동물의 조화로운 공존 추구</a:t>
            </a:r>
          </a:p>
        </p:txBody>
      </p:sp>
    </p:spTree>
    <p:extLst>
      <p:ext uri="{BB962C8B-B14F-4D97-AF65-F5344CB8AC3E}">
        <p14:creationId xmlns:p14="http://schemas.microsoft.com/office/powerpoint/2010/main" val="62955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7A6F17-2790-4A1F-85E8-6A34D340C3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47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BUSINESS</a:t>
            </a:r>
          </a:p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09D44-3649-4D68-8BC5-734030A74B5C}"/>
              </a:ext>
            </a:extLst>
          </p:cNvPr>
          <p:cNvSpPr txBox="1"/>
          <p:nvPr/>
        </p:nvSpPr>
        <p:spPr>
          <a:xfrm>
            <a:off x="4121994" y="2518202"/>
            <a:ext cx="4768961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System Objective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Related Services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Technical Background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Development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Expectancy Effect</a:t>
            </a: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933014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스마트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BUSINESS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18B3C-B721-4D16-9947-C3A1EF1514A0}"/>
              </a:ext>
            </a:extLst>
          </p:cNvPr>
          <p:cNvSpPr/>
          <p:nvPr/>
        </p:nvSpPr>
        <p:spPr>
          <a:xfrm>
            <a:off x="2426508" y="3879005"/>
            <a:ext cx="6735543" cy="230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애완동물에게 스마트밴드를 착용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애완동물에 관한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식별코드 등의 정보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스마트밴드가 애완동물의 산책로를 기록하고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위치정보 등을 주인 휴대전화로 보낸다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주인이 설정한 암호에 따라 스마트 밴드의 정보에 접근 가능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1C6B9-7A88-41C8-9FB6-A4C3B32B0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74" y="1234607"/>
            <a:ext cx="4267200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50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이모지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BUSINESS</a:t>
            </a:r>
          </a:p>
          <a:p>
            <a:r>
              <a:rPr lang="en-US" altLang="ko-KR" sz="2000" dirty="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18B3C-B721-4D16-9947-C3A1EF1514A0}"/>
              </a:ext>
            </a:extLst>
          </p:cNvPr>
          <p:cNvSpPr/>
          <p:nvPr/>
        </p:nvSpPr>
        <p:spPr>
          <a:xfrm>
            <a:off x="2426508" y="5319021"/>
            <a:ext cx="6735543" cy="1469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트위치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이모지처럼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자신의 반려동물로 만든 이모지를 만들고 판매할 수 있는 기능 제공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사용자들이 자발적으로 커뮤니티에 참여하고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생산해 내도록 유도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A36EC-7505-4135-8DB5-60A30B0FA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07" y="1268976"/>
            <a:ext cx="6465539" cy="38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7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AC59F4-E017-47A1-91DF-7759AF55F4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8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B50B2-73EE-436D-8B58-DD8E1614313B}"/>
              </a:ext>
            </a:extLst>
          </p:cNvPr>
          <p:cNvSpPr txBox="1"/>
          <p:nvPr/>
        </p:nvSpPr>
        <p:spPr>
          <a:xfrm>
            <a:off x="5020913" y="2518202"/>
            <a:ext cx="3870042" cy="162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소프트웨어 공학 개론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42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분반 </a:t>
            </a: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임재현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김용태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이상아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김은하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위함흔</a:t>
            </a:r>
            <a:endParaRPr lang="en-US" altLang="ko-KR" sz="12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40A98-47C1-4BF7-93AA-DACA1630B35E}"/>
              </a:ext>
            </a:extLst>
          </p:cNvPr>
          <p:cNvSpPr txBox="1"/>
          <p:nvPr/>
        </p:nvSpPr>
        <p:spPr>
          <a:xfrm>
            <a:off x="253044" y="2708992"/>
            <a:ext cx="432004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ko-KR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28874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CE127-65BC-437B-A371-5182744673CA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펫코노미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Pet+Economy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B3788B-4A19-4F78-B5A7-26196E3AB770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D1754EF-02B5-4048-A001-06898C78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1FA36E5-06D1-4AC2-8923-85A3BBC32CDD}"/>
              </a:ext>
            </a:extLst>
          </p:cNvPr>
          <p:cNvSpPr/>
          <p:nvPr/>
        </p:nvSpPr>
        <p:spPr>
          <a:xfrm>
            <a:off x="2408457" y="2608241"/>
            <a:ext cx="2253543" cy="2253543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97</a:t>
            </a:r>
          </a:p>
          <a:p>
            <a:pPr algn="ctr"/>
            <a:r>
              <a:rPr lang="ko-KR" altLang="en-US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만 마리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46C867B-EA9A-435A-AE11-22BF44004274}"/>
              </a:ext>
            </a:extLst>
          </p:cNvPr>
          <p:cNvSpPr/>
          <p:nvPr/>
        </p:nvSpPr>
        <p:spPr>
          <a:xfrm>
            <a:off x="5022005" y="1726224"/>
            <a:ext cx="3232793" cy="3232793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150</a:t>
            </a:r>
          </a:p>
          <a:p>
            <a:pPr algn="ctr"/>
            <a:r>
              <a:rPr lang="ko-KR" altLang="en-US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만 마리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D684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438ADA-C3D8-4B1E-9A00-346CC9717FFD}"/>
              </a:ext>
            </a:extLst>
          </p:cNvPr>
          <p:cNvSpPr/>
          <p:nvPr/>
        </p:nvSpPr>
        <p:spPr>
          <a:xfrm>
            <a:off x="2408457" y="5049018"/>
            <a:ext cx="2253544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2016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기준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국내 등록 반려동물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972CEA-0A56-484C-A4E9-80FF5616AA70}"/>
              </a:ext>
            </a:extLst>
          </p:cNvPr>
          <p:cNvSpPr/>
          <p:nvPr/>
        </p:nvSpPr>
        <p:spPr>
          <a:xfrm>
            <a:off x="5022005" y="5049018"/>
            <a:ext cx="3232793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미등록 반려동물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포함 예상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136000-E5CA-4D04-9C76-2EEDD9F38214}"/>
              </a:ext>
            </a:extLst>
          </p:cNvPr>
          <p:cNvSpPr/>
          <p:nvPr/>
        </p:nvSpPr>
        <p:spPr>
          <a:xfrm>
            <a:off x="5650252" y="6039029"/>
            <a:ext cx="3232793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농림축산식품부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2016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조사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2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CE127-65BC-437B-A371-5182744673CA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펫코노미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Pet+Economy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B3788B-4A19-4F78-B5A7-26196E3AB770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438ADA-C3D8-4B1E-9A00-346CC9717FFD}"/>
              </a:ext>
            </a:extLst>
          </p:cNvPr>
          <p:cNvSpPr/>
          <p:nvPr/>
        </p:nvSpPr>
        <p:spPr>
          <a:xfrm>
            <a:off x="251951" y="5049018"/>
            <a:ext cx="2790032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국내에서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반려동물을 기르는 가구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972CEA-0A56-484C-A4E9-80FF5616AA70}"/>
              </a:ext>
            </a:extLst>
          </p:cNvPr>
          <p:cNvSpPr/>
          <p:nvPr/>
        </p:nvSpPr>
        <p:spPr>
          <a:xfrm>
            <a:off x="3131985" y="5049018"/>
            <a:ext cx="2880031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한국에서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반려동물을 길러본 가구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136000-E5CA-4D04-9C76-2EEDD9F38214}"/>
              </a:ext>
            </a:extLst>
          </p:cNvPr>
          <p:cNvSpPr/>
          <p:nvPr/>
        </p:nvSpPr>
        <p:spPr>
          <a:xfrm>
            <a:off x="3131986" y="6039029"/>
            <a:ext cx="5751060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KB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금융지주경영연구소 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2017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 양육 실태 조사’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7B33A-954C-4717-AD2F-DC1FF8956CF2}"/>
              </a:ext>
            </a:extLst>
          </p:cNvPr>
          <p:cNvSpPr/>
          <p:nvPr/>
        </p:nvSpPr>
        <p:spPr>
          <a:xfrm>
            <a:off x="6012016" y="5049018"/>
            <a:ext cx="2887071" cy="62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반려동물의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종류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07621592-BE4F-4720-98AB-FBE7D51B1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096362"/>
              </p:ext>
            </p:extLst>
          </p:nvPr>
        </p:nvGraphicFramePr>
        <p:xfrm>
          <a:off x="3131985" y="2168991"/>
          <a:ext cx="2887072" cy="270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B01542E6-563C-4AAB-B680-1A39F26C53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139450"/>
              </p:ext>
            </p:extLst>
          </p:nvPr>
        </p:nvGraphicFramePr>
        <p:xfrm>
          <a:off x="5995974" y="2168991"/>
          <a:ext cx="2887072" cy="270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47D66C34-B0A9-4405-B4DB-2F159C459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62838"/>
              </p:ext>
            </p:extLst>
          </p:nvPr>
        </p:nvGraphicFramePr>
        <p:xfrm>
          <a:off x="233372" y="2168991"/>
          <a:ext cx="2887072" cy="270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BB8A73BA-79FA-44C1-BDFD-79D2EB66E059}"/>
              </a:ext>
            </a:extLst>
          </p:cNvPr>
          <p:cNvSpPr/>
          <p:nvPr/>
        </p:nvSpPr>
        <p:spPr>
          <a:xfrm>
            <a:off x="431954" y="2258987"/>
            <a:ext cx="2520028" cy="25200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0" dirty="0">
                <a:ln w="22225">
                  <a:solidFill>
                    <a:srgbClr val="00D684"/>
                  </a:solidFill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30.9</a:t>
            </a:r>
            <a:r>
              <a:rPr lang="en-US" altLang="ko-KR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%</a:t>
            </a:r>
          </a:p>
          <a:p>
            <a:pPr algn="ctr"/>
            <a:r>
              <a:rPr lang="en-US" altLang="ko-KR" dirty="0">
                <a:ln w="22225">
                  <a:noFill/>
                  <a:prstDash val="solid"/>
                </a:ln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590</a:t>
            </a:r>
            <a:r>
              <a:rPr lang="ko-KR" altLang="en-US" dirty="0">
                <a:ln w="22225">
                  <a:noFill/>
                  <a:prstDash val="solid"/>
                </a:ln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만 가구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4501EE9-2AE6-4479-A82B-F407A6BFC2B1}"/>
              </a:ext>
            </a:extLst>
          </p:cNvPr>
          <p:cNvSpPr/>
          <p:nvPr/>
        </p:nvSpPr>
        <p:spPr>
          <a:xfrm>
            <a:off x="3311985" y="2258987"/>
            <a:ext cx="2520028" cy="25200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0" dirty="0">
                <a:ln w="22225">
                  <a:solidFill>
                    <a:srgbClr val="00D684"/>
                  </a:solidFill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2/3</a:t>
            </a:r>
            <a:endParaRPr lang="ko-KR" altLang="en-US" dirty="0">
              <a:ln w="22225">
                <a:solidFill>
                  <a:srgbClr val="00D684"/>
                </a:solidFill>
                <a:prstDash val="solid"/>
              </a:ln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D4559B-3D4D-45F4-82E0-F2A5E66CC1B9}"/>
              </a:ext>
            </a:extLst>
          </p:cNvPr>
          <p:cNvSpPr/>
          <p:nvPr/>
        </p:nvSpPr>
        <p:spPr>
          <a:xfrm>
            <a:off x="6175974" y="2258987"/>
            <a:ext cx="2520028" cy="25200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600" dirty="0">
                <a:ln w="22225">
                  <a:solidFill>
                    <a:srgbClr val="00D684"/>
                  </a:solidFill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82</a:t>
            </a:r>
            <a:r>
              <a:rPr lang="en-US" altLang="ko-KR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16610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CE127-65BC-437B-A371-5182744673CA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펫코노미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Pet+Economy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!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B3788B-4A19-4F78-B5A7-26196E3AB770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D1754EF-02B5-4048-A001-06898C78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39DF6-940D-4868-B131-1791F14AFBAF}"/>
              </a:ext>
            </a:extLst>
          </p:cNvPr>
          <p:cNvSpPr/>
          <p:nvPr/>
        </p:nvSpPr>
        <p:spPr>
          <a:xfrm>
            <a:off x="2408457" y="1519820"/>
            <a:ext cx="6735543" cy="118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아이 대신 반려동물을 키우며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반려견∙반려묘에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시간을 들이고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비용을 투자하는 소비자는 점차 늘어날 전망이며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 시장 성장세도 이어질 것으로 예상된다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FDF2C217-F341-4C1D-9950-8C4CA0A69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188922"/>
              </p:ext>
            </p:extLst>
          </p:nvPr>
        </p:nvGraphicFramePr>
        <p:xfrm>
          <a:off x="2408457" y="2814034"/>
          <a:ext cx="5043576" cy="3224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A38717-92CA-41DD-8246-4F2933E1F721}"/>
              </a:ext>
            </a:extLst>
          </p:cNvPr>
          <p:cNvSpPr/>
          <p:nvPr/>
        </p:nvSpPr>
        <p:spPr>
          <a:xfrm>
            <a:off x="2771980" y="4509012"/>
            <a:ext cx="1350015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9000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억원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E124B5-0C49-49FE-AF68-71F66EF49945}"/>
              </a:ext>
            </a:extLst>
          </p:cNvPr>
          <p:cNvSpPr/>
          <p:nvPr/>
        </p:nvSpPr>
        <p:spPr>
          <a:xfrm>
            <a:off x="4255237" y="4364150"/>
            <a:ext cx="1350015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3300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억원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C0569D-6963-451F-BCFC-650E8EBE7F10}"/>
              </a:ext>
            </a:extLst>
          </p:cNvPr>
          <p:cNvSpPr/>
          <p:nvPr/>
        </p:nvSpPr>
        <p:spPr>
          <a:xfrm>
            <a:off x="5832014" y="2959835"/>
            <a:ext cx="1350015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 원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28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펫코노미와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함께 부상한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관련 신조어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01A52D-9370-415A-B7D0-BEC845BF142A}"/>
              </a:ext>
            </a:extLst>
          </p:cNvPr>
          <p:cNvSpPr/>
          <p:nvPr/>
        </p:nvSpPr>
        <p:spPr>
          <a:xfrm>
            <a:off x="2408458" y="1529875"/>
            <a:ext cx="3241794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펫팸족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반려동물을 가족처럼 여기고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반려동물에 대한 투자를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아끼지 않는 사람들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DE4429-5029-4FC6-898A-020B81869754}"/>
              </a:ext>
            </a:extLst>
          </p:cNvPr>
          <p:cNvSpPr/>
          <p:nvPr/>
        </p:nvSpPr>
        <p:spPr>
          <a:xfrm>
            <a:off x="5650252" y="1529875"/>
            <a:ext cx="3493748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펫밀리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반려동물과 가족의 영단어를 조합한 신조어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펫밀리는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반려동물과 함께 살아가는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 가구 등을 지칭하는 신조어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748575-AF45-495A-8214-0D63EBC8C8BD}"/>
              </a:ext>
            </a:extLst>
          </p:cNvPr>
          <p:cNvSpPr/>
          <p:nvPr/>
        </p:nvSpPr>
        <p:spPr>
          <a:xfrm>
            <a:off x="2408458" y="3778870"/>
            <a:ext cx="3241794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딩펫족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펫과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딩크의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합성어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아이 없이 반려동물을 키우며 사는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맞벌이 부부를 일컫는 단어로 재탄생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592055-1D18-471D-B4AF-CB135A3121BB}"/>
              </a:ext>
            </a:extLst>
          </p:cNvPr>
          <p:cNvSpPr/>
          <p:nvPr/>
        </p:nvSpPr>
        <p:spPr>
          <a:xfrm>
            <a:off x="5650252" y="3778870"/>
            <a:ext cx="3153554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펫셰프</a:t>
            </a:r>
            <a:endParaRPr lang="en-US" altLang="ko-KR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반려동물의 입맛과 건강을 고려하여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고급 수제 사료와 간식을 챙겨주는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이들을 뜻함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240886-8383-4484-9C50-875441E52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오늘날의  펫 비즈니스와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 비즈니스 트렌드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81FAF-97C8-4DFB-A7DD-2F680A915EAE}"/>
              </a:ext>
            </a:extLst>
          </p:cNvPr>
          <p:cNvSpPr/>
          <p:nvPr/>
        </p:nvSpPr>
        <p:spPr>
          <a:xfrm>
            <a:off x="2411975" y="1576103"/>
            <a:ext cx="630007" cy="630007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</a:t>
            </a:r>
            <a:endParaRPr lang="ko-KR" altLang="en-US" sz="200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01A52D-9370-415A-B7D0-BEC845BF142A}"/>
              </a:ext>
            </a:extLst>
          </p:cNvPr>
          <p:cNvSpPr/>
          <p:nvPr/>
        </p:nvSpPr>
        <p:spPr>
          <a:xfrm>
            <a:off x="3221985" y="1539873"/>
            <a:ext cx="5310059" cy="7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펫푸드</a:t>
            </a:r>
            <a:endParaRPr lang="en-US" altLang="ko-KR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반려동물을 위한 음식의 인간화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 휴머나이제이션 심화</a:t>
            </a:r>
            <a:endParaRPr lang="en-US" altLang="ko-KR" sz="140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C571C5-4737-4473-BC0A-AD70EE373BC0}"/>
              </a:ext>
            </a:extLst>
          </p:cNvPr>
          <p:cNvSpPr/>
          <p:nvPr/>
        </p:nvSpPr>
        <p:spPr>
          <a:xfrm>
            <a:off x="2411975" y="2565220"/>
            <a:ext cx="630007" cy="630007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</a:t>
            </a:r>
            <a:endParaRPr lang="ko-KR" altLang="en-US" sz="200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CFA3A9-140E-452B-862C-E415D7C70C09}"/>
              </a:ext>
            </a:extLst>
          </p:cNvPr>
          <p:cNvSpPr/>
          <p:nvPr/>
        </p:nvSpPr>
        <p:spPr>
          <a:xfrm>
            <a:off x="3221985" y="2528990"/>
            <a:ext cx="5310059" cy="7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펫테크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 비즈니스와 테크놀로지의 접목 확대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503C87-3146-4664-AEC3-D8178A485F4A}"/>
              </a:ext>
            </a:extLst>
          </p:cNvPr>
          <p:cNvSpPr/>
          <p:nvPr/>
        </p:nvSpPr>
        <p:spPr>
          <a:xfrm>
            <a:off x="2411975" y="3555231"/>
            <a:ext cx="630007" cy="630007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Noto Sans KR Bold" panose="020B0800000000000000" pitchFamily="34" charset="-127"/>
                <a:ea typeface="Noto Sans KR Bold" panose="020B0800000000000000" pitchFamily="34" charset="-127"/>
              </a:rPr>
              <a:t>3</a:t>
            </a:r>
            <a:endParaRPr lang="ko-KR" altLang="en-US" sz="200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307723-3B39-4105-A7BD-DF30EEF8492B}"/>
              </a:ext>
            </a:extLst>
          </p:cNvPr>
          <p:cNvSpPr/>
          <p:nvPr/>
        </p:nvSpPr>
        <p:spPr>
          <a:xfrm>
            <a:off x="3221985" y="3519001"/>
            <a:ext cx="5310059" cy="7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펫금융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 비즈니스와 금융상품의 융합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46ED8F2-6286-4C1A-B216-A534E51E4873}"/>
              </a:ext>
            </a:extLst>
          </p:cNvPr>
          <p:cNvSpPr/>
          <p:nvPr/>
        </p:nvSpPr>
        <p:spPr>
          <a:xfrm>
            <a:off x="2411975" y="4545242"/>
            <a:ext cx="630007" cy="630007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Noto Sans KR Bold" panose="020B0800000000000000" pitchFamily="34" charset="-127"/>
                <a:ea typeface="Noto Sans KR Bold" panose="020B0800000000000000" pitchFamily="34" charset="-127"/>
              </a:rPr>
              <a:t>4</a:t>
            </a:r>
            <a:endParaRPr lang="ko-KR" altLang="en-US" sz="200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BA05DC-F92C-4554-97FC-B681D5203408}"/>
              </a:ext>
            </a:extLst>
          </p:cNvPr>
          <p:cNvSpPr/>
          <p:nvPr/>
        </p:nvSpPr>
        <p:spPr>
          <a:xfrm>
            <a:off x="3221985" y="4509012"/>
            <a:ext cx="5310059" cy="7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펫플레이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펫의 라이프스타일을 위한 엔터테인먼트 비즈니스의 확산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23ED456-3746-4A93-9D86-A1B1C15E88C9}"/>
              </a:ext>
            </a:extLst>
          </p:cNvPr>
          <p:cNvSpPr/>
          <p:nvPr/>
        </p:nvSpPr>
        <p:spPr>
          <a:xfrm>
            <a:off x="2411975" y="5535253"/>
            <a:ext cx="630007" cy="630007"/>
          </a:xfrm>
          <a:prstGeom prst="ellipse">
            <a:avLst/>
          </a:prstGeom>
          <a:solidFill>
            <a:srgbClr val="0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Noto Sans KR Bold" panose="020B0800000000000000" pitchFamily="34" charset="-127"/>
                <a:ea typeface="Noto Sans KR Bold" panose="020B0800000000000000" pitchFamily="34" charset="-127"/>
              </a:rPr>
              <a:t>5</a:t>
            </a:r>
            <a:endParaRPr lang="ko-KR" altLang="en-US" sz="200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88EB23-5252-4E0D-B87B-F23F46413D6E}"/>
              </a:ext>
            </a:extLst>
          </p:cNvPr>
          <p:cNvSpPr/>
          <p:nvPr/>
        </p:nvSpPr>
        <p:spPr>
          <a:xfrm>
            <a:off x="3221985" y="5499023"/>
            <a:ext cx="5310059" cy="7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펫리빙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펫과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함께 사는 라이프를 지원하기 위한 요소 확대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B05CEE-F478-40F6-9704-387CD6AC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11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6BCE26-E28F-4474-BC61-04A7C16DC0F5}"/>
              </a:ext>
            </a:extLst>
          </p:cNvPr>
          <p:cNvCxnSpPr>
            <a:cxnSpLocks/>
          </p:cNvCxnSpPr>
          <p:nvPr/>
        </p:nvCxnSpPr>
        <p:spPr>
          <a:xfrm>
            <a:off x="251951" y="1268976"/>
            <a:ext cx="864009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13D7D3-1B89-4E9D-A246-218541882454}"/>
              </a:ext>
            </a:extLst>
          </p:cNvPr>
          <p:cNvSpPr/>
          <p:nvPr/>
        </p:nvSpPr>
        <p:spPr>
          <a:xfrm>
            <a:off x="2408457" y="4790077"/>
            <a:ext cx="6735543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반려동물 관련 산업을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지속가능한 산업으로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505-A101-4286-90E0-E52392051CCC}"/>
              </a:ext>
            </a:extLst>
          </p:cNvPr>
          <p:cNvSpPr txBox="1"/>
          <p:nvPr/>
        </p:nvSpPr>
        <p:spPr>
          <a:xfrm>
            <a:off x="2408457" y="278965"/>
            <a:ext cx="648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펫코노미 시대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 비즈니스 트렌드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B866A0-8558-43DC-AAF1-64903D00FD51}"/>
              </a:ext>
            </a:extLst>
          </p:cNvPr>
          <p:cNvSpPr/>
          <p:nvPr/>
        </p:nvSpPr>
        <p:spPr>
          <a:xfrm>
            <a:off x="2408457" y="1551102"/>
            <a:ext cx="67355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펫 비즈니스 </a:t>
            </a:r>
            <a:r>
              <a:rPr lang="en-US" altLang="ko-KR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:</a:t>
            </a:r>
          </a:p>
          <a:p>
            <a:endParaRPr lang="en-US" altLang="ko-KR" sz="2000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반려동물의 태생부터 관리</a:t>
            </a:r>
            <a:r>
              <a:rPr lang="en-US" altLang="ko-KR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ko-KR" altLang="en-US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사후 과정까지 </a:t>
            </a:r>
          </a:p>
          <a:p>
            <a:r>
              <a:rPr lang="ko-KR" altLang="en-US" sz="2000" dirty="0">
                <a:solidFill>
                  <a:srgbClr val="00D684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한 생명체의 라이프사이클 전체에 관여하는 산업</a:t>
            </a:r>
            <a:endParaRPr lang="en-US" altLang="ko-KR" sz="2000" dirty="0">
              <a:solidFill>
                <a:srgbClr val="00D684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한국 정부는 지난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2016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년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투자활성화 대책 중 하나로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반려동물 산업을 신산업으로 육성하겠다고 밝혔다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AF74-799F-4EB5-8375-E9625A60E068}"/>
              </a:ext>
            </a:extLst>
          </p:cNvPr>
          <p:cNvSpPr txBox="1"/>
          <p:nvPr/>
        </p:nvSpPr>
        <p:spPr>
          <a:xfrm>
            <a:off x="251953" y="278965"/>
            <a:ext cx="21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BACK-</a:t>
            </a:r>
          </a:p>
          <a:p>
            <a:r>
              <a:rPr lang="en-US" altLang="ko-KR" sz="2000">
                <a:solidFill>
                  <a:srgbClr val="00D68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GROUND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8CBE39-D60B-43C2-B06D-43D643F4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952" y="3842068"/>
            <a:ext cx="1800020" cy="26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8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1094</Words>
  <Application>Microsoft Office PowerPoint</Application>
  <PresentationFormat>화면 슬라이드 쇼(4:3)</PresentationFormat>
  <Paragraphs>401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Noto Sans KR Black</vt:lpstr>
      <vt:lpstr>Noto Sans KR Bold</vt:lpstr>
      <vt:lpstr>Noto Sans KR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상아상</dc:creator>
  <cp:lastModifiedBy>상아상</cp:lastModifiedBy>
  <cp:revision>57</cp:revision>
  <dcterms:created xsi:type="dcterms:W3CDTF">2019-04-10T13:26:10Z</dcterms:created>
  <dcterms:modified xsi:type="dcterms:W3CDTF">2019-04-11T19:19:15Z</dcterms:modified>
</cp:coreProperties>
</file>